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377" r:id="rId2"/>
    <p:sldId id="353" r:id="rId3"/>
    <p:sldId id="397" r:id="rId4"/>
    <p:sldId id="403" r:id="rId5"/>
    <p:sldId id="404" r:id="rId6"/>
    <p:sldId id="405" r:id="rId7"/>
    <p:sldId id="416" r:id="rId8"/>
    <p:sldId id="406" r:id="rId9"/>
    <p:sldId id="413" r:id="rId10"/>
    <p:sldId id="414" r:id="rId11"/>
    <p:sldId id="417" r:id="rId12"/>
    <p:sldId id="407" r:id="rId13"/>
    <p:sldId id="420" r:id="rId14"/>
    <p:sldId id="415" r:id="rId15"/>
    <p:sldId id="418" r:id="rId16"/>
    <p:sldId id="419" r:id="rId17"/>
    <p:sldId id="412" r:id="rId18"/>
    <p:sldId id="394" r:id="rId19"/>
  </p:sldIdLst>
  <p:sldSz cx="12192000" cy="6858000"/>
  <p:notesSz cx="6858000" cy="9144000"/>
  <p:embeddedFontLst>
    <p:embeddedFont>
      <p:font typeface="HY헤드라인M" panose="02030600000101010101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B26D"/>
    <a:srgbClr val="202020"/>
    <a:srgbClr val="5D5E5E"/>
    <a:srgbClr val="90AC36"/>
    <a:srgbClr val="B5933D"/>
    <a:srgbClr val="C2D77F"/>
    <a:srgbClr val="D9C48F"/>
    <a:srgbClr val="E60000"/>
    <a:srgbClr val="8F7431"/>
    <a:srgbClr val="B1C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336" autoAdjust="0"/>
  </p:normalViewPr>
  <p:slideViewPr>
    <p:cSldViewPr snapToGrid="0">
      <p:cViewPr varScale="1">
        <p:scale>
          <a:sx n="93" d="100"/>
          <a:sy n="93" d="100"/>
        </p:scale>
        <p:origin x="12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8A388-4031-41F4-8ABA-69AD62C3E826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C493C-8F44-4AD3-91A1-DCCD9DDF96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895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493C-8F44-4AD3-91A1-DCCD9DDF96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29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1C493C-8F44-4AD3-91A1-DCCD9DDF962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882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493C-8F44-4AD3-91A1-DCCD9DDF962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411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493C-8F44-4AD3-91A1-DCCD9DDF962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142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493C-8F44-4AD3-91A1-DCCD9DDF962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8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493C-8F44-4AD3-91A1-DCCD9DDF962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68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493C-8F44-4AD3-91A1-DCCD9DDF962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42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493C-8F44-4AD3-91A1-DCCD9DDF962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38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493C-8F44-4AD3-91A1-DCCD9DDF962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797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493C-8F44-4AD3-91A1-DCCD9DDF962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83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493C-8F44-4AD3-91A1-DCCD9DDF96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308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493C-8F44-4AD3-91A1-DCCD9DDF96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814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493C-8F44-4AD3-91A1-DCCD9DDF962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001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493C-8F44-4AD3-91A1-DCCD9DDF96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44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C493C-8F44-4AD3-91A1-DCCD9DDF96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609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1C493C-8F44-4AD3-91A1-DCCD9DDF962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9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9F99-1A2A-4A5E-BE66-883D10F5291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2869C-9BD1-4D8F-ADEE-5264E29BFB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54808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9F99-1A2A-4A5E-BE66-883D10F5291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2869C-9BD1-4D8F-ADEE-5264E29BFB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306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9F99-1A2A-4A5E-BE66-883D10F5291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2869C-9BD1-4D8F-ADEE-5264E29BFB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10050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9F99-1A2A-4A5E-BE66-883D10F5291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2869C-9BD1-4D8F-ADEE-5264E29BFB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62197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9F99-1A2A-4A5E-BE66-883D10F5291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2869C-9BD1-4D8F-ADEE-5264E29BFB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07100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9F99-1A2A-4A5E-BE66-883D10F5291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2869C-9BD1-4D8F-ADEE-5264E29BFB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36646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9F99-1A2A-4A5E-BE66-883D10F5291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2869C-9BD1-4D8F-ADEE-5264E29BFB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25801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9F99-1A2A-4A5E-BE66-883D10F5291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2869C-9BD1-4D8F-ADEE-5264E29BFB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29898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9F99-1A2A-4A5E-BE66-883D10F5291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2869C-9BD1-4D8F-ADEE-5264E29BFB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22116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9F99-1A2A-4A5E-BE66-883D10F5291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2869C-9BD1-4D8F-ADEE-5264E29BFB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53732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A9F99-1A2A-4A5E-BE66-883D10F5291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2869C-9BD1-4D8F-ADEE-5264E29BFB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7635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A9F99-1A2A-4A5E-BE66-883D10F52914}" type="datetimeFigureOut">
              <a:rPr lang="ko-KR" altLang="en-US" smtClean="0"/>
              <a:t>2020-03-19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2869C-9BD1-4D8F-ADEE-5264E29BFB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77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hyperlink" Target="http://gl.ict.usc.edu/LightStages/images/SpiderMan3/final/SpiderMan-LightStage3.jpg" TargetMode="External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─"/>
          <p:cNvCxnSpPr/>
          <p:nvPr/>
        </p:nvCxnSpPr>
        <p:spPr>
          <a:xfrm>
            <a:off x="4247064" y="3736634"/>
            <a:ext cx="369787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isentation"/>
          <p:cNvSpPr txBox="1"/>
          <p:nvPr/>
        </p:nvSpPr>
        <p:spPr>
          <a:xfrm>
            <a:off x="5196174" y="5182582"/>
            <a:ext cx="1799659" cy="49244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1600" spc="267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Speaker</a:t>
            </a:r>
            <a:br>
              <a:rPr lang="en-US" altLang="ko-KR" sz="1600" spc="267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1600" spc="267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JAE-HUN, SHIM</a:t>
            </a:r>
          </a:p>
        </p:txBody>
      </p:sp>
      <p:sp>
        <p:nvSpPr>
          <p:cNvPr id="15" name="SHIM"/>
          <p:cNvSpPr txBox="1"/>
          <p:nvPr/>
        </p:nvSpPr>
        <p:spPr>
          <a:xfrm>
            <a:off x="3102659" y="2445121"/>
            <a:ext cx="5986703" cy="114890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ko-KR" altLang="en-US" sz="3733" b="1" spc="267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서울대학교 컴퓨터공학</a:t>
            </a:r>
            <a:br>
              <a:rPr lang="en-US" altLang="ko-KR" sz="3733" b="1" spc="267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3733" b="1" spc="267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창의적 통합설계 프로젝트</a:t>
            </a:r>
            <a:endParaRPr lang="en-US" altLang="ko-KR" sz="3733" b="1" spc="267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SHIM"/>
          <p:cNvSpPr txBox="1"/>
          <p:nvPr/>
        </p:nvSpPr>
        <p:spPr>
          <a:xfrm>
            <a:off x="4521051" y="4244165"/>
            <a:ext cx="3149901" cy="492443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㈜ </a:t>
            </a:r>
            <a:r>
              <a:rPr lang="ko-KR" altLang="en-US" sz="3200" b="1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모르페우스</a:t>
            </a:r>
            <a:r>
              <a:rPr lang="en-US" altLang="ko-KR" sz="32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endParaRPr lang="en-US" altLang="ko-KR" sz="4000" b="1" spc="267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57B4D2-0721-4768-BA7C-C69C20D062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088" y="123290"/>
            <a:ext cx="3383622" cy="735938"/>
          </a:xfrm>
          <a:prstGeom prst="rect">
            <a:avLst/>
          </a:prstGeom>
        </p:spPr>
      </p:pic>
      <p:sp>
        <p:nvSpPr>
          <p:cNvPr id="17" name="Prisentation">
            <a:extLst>
              <a:ext uri="{FF2B5EF4-FFF2-40B4-BE49-F238E27FC236}">
                <a16:creationId xmlns:a16="http://schemas.microsoft.com/office/drawing/2014/main" id="{413774F0-99C0-4789-B993-3675D8D988A9}"/>
              </a:ext>
            </a:extLst>
          </p:cNvPr>
          <p:cNvSpPr txBox="1"/>
          <p:nvPr/>
        </p:nvSpPr>
        <p:spPr>
          <a:xfrm>
            <a:off x="5400623" y="5997888"/>
            <a:ext cx="1390765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1600" spc="267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2020.03.20</a:t>
            </a:r>
          </a:p>
        </p:txBody>
      </p:sp>
    </p:spTree>
    <p:extLst>
      <p:ext uri="{BB962C8B-B14F-4D97-AF65-F5344CB8AC3E}">
        <p14:creationId xmlns:p14="http://schemas.microsoft.com/office/powerpoint/2010/main" val="988444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87615"/>
            <a:ext cx="12192000" cy="677108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2019 1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학기 사례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164723"/>
            <a:ext cx="12192000" cy="369332"/>
          </a:xfrm>
          <a:prstGeom prst="rect">
            <a:avLst/>
          </a:prstGeom>
          <a:noFill/>
        </p:spPr>
        <p:txBody>
          <a:bodyPr wrap="square" lIns="36000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err="1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딥러닝을</a:t>
            </a:r>
            <a:r>
              <a:rPr lang="ko-KR" altLang="en-US" sz="24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활용한 랜덤 </a:t>
            </a:r>
            <a:r>
              <a:rPr lang="en-US" altLang="ko-KR" sz="24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 </a:t>
            </a:r>
            <a:r>
              <a:rPr lang="ko-KR" altLang="en-US" sz="24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얼굴 생성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861F3-6F82-48DD-A54A-1201B32CAE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088" y="123290"/>
            <a:ext cx="3383622" cy="735938"/>
          </a:xfrm>
          <a:prstGeom prst="rect">
            <a:avLst/>
          </a:prstGeom>
        </p:spPr>
      </p:pic>
      <p:sp>
        <p:nvSpPr>
          <p:cNvPr id="26" name="Title_Why,">
            <a:extLst>
              <a:ext uri="{FF2B5EF4-FFF2-40B4-BE49-F238E27FC236}">
                <a16:creationId xmlns:a16="http://schemas.microsoft.com/office/drawing/2014/main" id="{47EBC6A0-B433-450B-ADD3-17DB8B77C176}"/>
              </a:ext>
            </a:extLst>
          </p:cNvPr>
          <p:cNvSpPr txBox="1">
            <a:spLocks/>
          </p:cNvSpPr>
          <p:nvPr/>
        </p:nvSpPr>
        <p:spPr>
          <a:xfrm>
            <a:off x="522658" y="1817149"/>
            <a:ext cx="7340909" cy="18794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2D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로 이루어진 인물의 정면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좌</a:t>
            </a:r>
            <a:r>
              <a:rPr lang="en-US" altLang="ko-KR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우 측면 이미지</a:t>
            </a:r>
            <a:br>
              <a:rPr lang="en-US" altLang="ko-KR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장을 </a:t>
            </a:r>
            <a:r>
              <a:rPr lang="en-US" altLang="ko-KR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training </a:t>
            </a:r>
            <a:r>
              <a:rPr lang="ko-KR" altLang="en-US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하여 </a:t>
            </a:r>
            <a:r>
              <a:rPr lang="en-US" altLang="ko-KR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random</a:t>
            </a:r>
            <a:r>
              <a:rPr lang="ko-KR" altLang="en-US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 인물의 </a:t>
            </a:r>
            <a:br>
              <a:rPr lang="en-US" altLang="ko-KR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정면</a:t>
            </a:r>
            <a:r>
              <a:rPr lang="en-US" altLang="ko-KR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좌</a:t>
            </a:r>
            <a:r>
              <a:rPr lang="en-US" altLang="ko-KR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0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우 측면 이미지를 생성</a:t>
            </a:r>
            <a:endParaRPr lang="en-US" altLang="ko-KR" sz="20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2018 1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학기 개발한 모듈로 이를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로 복원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511118-E2EA-4931-9C2C-A8153C34B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757" y="1100953"/>
            <a:ext cx="4550585" cy="3574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5D8CCD-DF91-49CB-A24A-29A334079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590" y="4798276"/>
            <a:ext cx="5463751" cy="16699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190D26-0B81-4B5B-9B01-98F000570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229856"/>
            <a:ext cx="58102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621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87615"/>
            <a:ext cx="12192000" cy="677108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2019 2</a:t>
            </a:r>
            <a:r>
              <a: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학기 사례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164723"/>
            <a:ext cx="12192000" cy="369332"/>
          </a:xfrm>
          <a:prstGeom prst="rect">
            <a:avLst/>
          </a:prstGeom>
          <a:noFill/>
        </p:spPr>
        <p:txBody>
          <a:bodyPr wrap="square" lIns="36000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Structured Light Based Hair Capture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861F3-6F82-48DD-A54A-1201B32CAE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088" y="123290"/>
            <a:ext cx="3383622" cy="735938"/>
          </a:xfrm>
          <a:prstGeom prst="rect">
            <a:avLst/>
          </a:prstGeom>
        </p:spPr>
      </p:pic>
      <p:sp>
        <p:nvSpPr>
          <p:cNvPr id="26" name="Title_Why,">
            <a:extLst>
              <a:ext uri="{FF2B5EF4-FFF2-40B4-BE49-F238E27FC236}">
                <a16:creationId xmlns:a16="http://schemas.microsoft.com/office/drawing/2014/main" id="{47EBC6A0-B433-450B-ADD3-17DB8B77C176}"/>
              </a:ext>
            </a:extLst>
          </p:cNvPr>
          <p:cNvSpPr txBox="1">
            <a:spLocks/>
          </p:cNvSpPr>
          <p:nvPr/>
        </p:nvSpPr>
        <p:spPr>
          <a:xfrm>
            <a:off x="522658" y="1817149"/>
            <a:ext cx="7340909" cy="23287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Structured light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기반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3D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스캐너를 사용하여 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shifting gray code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패턴을 이용해 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머리카락 부분 캡쳐</a:t>
            </a:r>
            <a:endParaRPr lang="en-US" altLang="ko-KR" sz="2000" dirty="0">
              <a:solidFill>
                <a:prstClr val="white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Structured light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기반의 단점인 머리카락 캡쳐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불가능한 부분을 해결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6F3D08-CEC6-4C01-9381-3BAA088D9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58" y="4145928"/>
            <a:ext cx="5364434" cy="25439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AFD621-FEB5-4EE4-B28D-036B59E92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010" y="1817149"/>
            <a:ext cx="5600700" cy="1943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98A2E0-FFC2-44BD-861D-40D1D7F46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010" y="3781628"/>
            <a:ext cx="5600700" cy="29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8866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01445"/>
            <a:ext cx="12192000" cy="677108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제안 프로젝트 </a:t>
            </a:r>
            <a:r>
              <a:rPr lang="en-US" altLang="ko-KR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First</a:t>
            </a:r>
            <a:endParaRPr lang="ko-KR" altLang="en-US" sz="4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78553"/>
            <a:ext cx="12192000" cy="369332"/>
          </a:xfrm>
          <a:prstGeom prst="rect">
            <a:avLst/>
          </a:prstGeom>
          <a:noFill/>
        </p:spPr>
        <p:txBody>
          <a:bodyPr wrap="square" lIns="360000" tIns="0" rIns="0" bIns="0" rtlCol="0" anchor="ctr" anchorCtr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Light Stage Face Capture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알고리즘 개발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861F3-6F82-48DD-A54A-1201B32CAE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088" y="123290"/>
            <a:ext cx="3383622" cy="735938"/>
          </a:xfrm>
          <a:prstGeom prst="rect">
            <a:avLst/>
          </a:prstGeom>
        </p:spPr>
      </p:pic>
      <p:sp>
        <p:nvSpPr>
          <p:cNvPr id="8" name="Title_Why,">
            <a:extLst>
              <a:ext uri="{FF2B5EF4-FFF2-40B4-BE49-F238E27FC236}">
                <a16:creationId xmlns:a16="http://schemas.microsoft.com/office/drawing/2014/main" id="{05EE928C-18D2-431A-B790-FE191C550BEF}"/>
              </a:ext>
            </a:extLst>
          </p:cNvPr>
          <p:cNvSpPr txBox="1">
            <a:spLocks/>
          </p:cNvSpPr>
          <p:nvPr/>
        </p:nvSpPr>
        <p:spPr>
          <a:xfrm>
            <a:off x="527112" y="1820219"/>
            <a:ext cx="11541598" cy="21513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Light Stage</a:t>
            </a:r>
            <a:endParaRPr lang="en-US" altLang="ko-KR" sz="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다양한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illumination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에서 피부를 정확하게 표현하고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detailed facial geometry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얻어내기 위한 방법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Reflectance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정확히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capture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하지 못하는 기존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face capture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방법들의 문제를 해결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영화나 게임에서 실제와 비슷한 캐릭터를 얻기 위해 많이 사용</a:t>
            </a:r>
            <a:b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(Disney, The Curious Case of Benjamin Button, Avatar…)</a:t>
            </a:r>
          </a:p>
        </p:txBody>
      </p:sp>
      <p:pic>
        <p:nvPicPr>
          <p:cNvPr id="11" name="Picture 2" descr="Light stage 이미지 검색결과">
            <a:extLst>
              <a:ext uri="{FF2B5EF4-FFF2-40B4-BE49-F238E27FC236}">
                <a16:creationId xmlns:a16="http://schemas.microsoft.com/office/drawing/2014/main" id="{72D4BCC4-6491-42C4-9C80-4CAB62089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080" y="4031805"/>
            <a:ext cx="3730416" cy="279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>
            <a:hlinkClick r:id="rId5"/>
            <a:extLst>
              <a:ext uri="{FF2B5EF4-FFF2-40B4-BE49-F238E27FC236}">
                <a16:creationId xmlns:a16="http://schemas.microsoft.com/office/drawing/2014/main" id="{61C0AE0F-DDD4-4369-A98F-E49F670D0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692" y="4031805"/>
            <a:ext cx="1786413" cy="268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사람, 보는, 서있는, 쥐고있는이(가) 표시된 사진&#10;&#10;자동 생성된 설명">
            <a:extLst>
              <a:ext uri="{FF2B5EF4-FFF2-40B4-BE49-F238E27FC236}">
                <a16:creationId xmlns:a16="http://schemas.microsoft.com/office/drawing/2014/main" id="{4B92E125-1106-4B47-90F9-C92F802C2A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284" y="4140743"/>
            <a:ext cx="4582104" cy="257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463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01445"/>
            <a:ext cx="12192000" cy="677108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제안 프로젝트 </a:t>
            </a:r>
            <a:r>
              <a:rPr lang="en-US" altLang="ko-KR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First</a:t>
            </a:r>
            <a:endParaRPr lang="ko-KR" altLang="en-US" sz="4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78553"/>
            <a:ext cx="12192000" cy="369332"/>
          </a:xfrm>
          <a:prstGeom prst="rect">
            <a:avLst/>
          </a:prstGeom>
          <a:noFill/>
        </p:spPr>
        <p:txBody>
          <a:bodyPr wrap="square" lIns="360000" tIns="0" rIns="0" bIns="0" rtlCol="0" anchor="ctr" anchorCtr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Light Stage Face Capture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알고리즘 개발</a:t>
            </a:r>
          </a:p>
        </p:txBody>
      </p:sp>
      <p:sp>
        <p:nvSpPr>
          <p:cNvPr id="8" name="Title_Why,">
            <a:extLst>
              <a:ext uri="{FF2B5EF4-FFF2-40B4-BE49-F238E27FC236}">
                <a16:creationId xmlns:a16="http://schemas.microsoft.com/office/drawing/2014/main" id="{05EE928C-18D2-431A-B790-FE191C550BEF}"/>
              </a:ext>
            </a:extLst>
          </p:cNvPr>
          <p:cNvSpPr txBox="1">
            <a:spLocks/>
          </p:cNvSpPr>
          <p:nvPr/>
        </p:nvSpPr>
        <p:spPr>
          <a:xfrm>
            <a:off x="527112" y="1820219"/>
            <a:ext cx="11541598" cy="4821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Light Stage Pipeline</a:t>
            </a:r>
            <a:endParaRPr lang="en-US" altLang="ko-KR" sz="1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내용 개체 틀 3">
            <a:extLst>
              <a:ext uri="{FF2B5EF4-FFF2-40B4-BE49-F238E27FC236}">
                <a16:creationId xmlns:a16="http://schemas.microsoft.com/office/drawing/2014/main" id="{EAA3E741-FA45-484D-8195-25ED09DB1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86579" y="2302339"/>
            <a:ext cx="3476164" cy="3043361"/>
          </a:xfrm>
          <a:prstGeom prst="rect">
            <a:avLst/>
          </a:prstGeom>
        </p:spPr>
      </p:pic>
      <p:pic>
        <p:nvPicPr>
          <p:cNvPr id="14" name="Picture 2" descr="Light stage 이미지 검색결과">
            <a:extLst>
              <a:ext uri="{FF2B5EF4-FFF2-40B4-BE49-F238E27FC236}">
                <a16:creationId xmlns:a16="http://schemas.microsoft.com/office/drawing/2014/main" id="{A721160E-C45C-4FEE-BEA3-D5197018B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01" y="2595281"/>
            <a:ext cx="2578474" cy="257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545D021-2820-4A0E-99FC-F8A6682226DA}"/>
              </a:ext>
            </a:extLst>
          </p:cNvPr>
          <p:cNvSpPr/>
          <p:nvPr/>
        </p:nvSpPr>
        <p:spPr>
          <a:xfrm>
            <a:off x="526650" y="5215523"/>
            <a:ext cx="2510117" cy="600725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촬영 </a:t>
            </a:r>
            <a:r>
              <a:rPr lang="en-US" altLang="ko-KR" sz="1600" dirty="0"/>
              <a:t>(Light, Camera, Polarizer, Pattern…)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BF2373-25AA-4738-85AC-5FC898CDCDF0}"/>
              </a:ext>
            </a:extLst>
          </p:cNvPr>
          <p:cNvSpPr/>
          <p:nvPr/>
        </p:nvSpPr>
        <p:spPr>
          <a:xfrm>
            <a:off x="3240008" y="3142701"/>
            <a:ext cx="1390938" cy="681318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Image,</a:t>
            </a:r>
          </a:p>
          <a:p>
            <a:pPr algn="ctr"/>
            <a:r>
              <a:rPr lang="en-US" altLang="ko-KR" dirty="0"/>
              <a:t>Calibration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F42908F-EF4F-4732-9709-2BFF9FC94807}"/>
              </a:ext>
            </a:extLst>
          </p:cNvPr>
          <p:cNvSpPr/>
          <p:nvPr/>
        </p:nvSpPr>
        <p:spPr>
          <a:xfrm>
            <a:off x="4506560" y="5208908"/>
            <a:ext cx="4213411" cy="681318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altLang="ko-KR" sz="1600" dirty="0"/>
              <a:t>Per Pixel Albedo, Normal Estimation</a:t>
            </a:r>
          </a:p>
          <a:p>
            <a:pPr marL="285750" indent="-285750" algn="ctr">
              <a:buFontTx/>
              <a:buChar char="-"/>
            </a:pPr>
            <a:r>
              <a:rPr lang="en-US" altLang="ko-KR" sz="1600" dirty="0"/>
              <a:t>Diffuse &amp; Specular Separation</a:t>
            </a:r>
            <a:endParaRPr lang="ko-KR" altLang="en-US" sz="16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BAF1E1E-4831-4255-9A34-ED32438A0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5668" y="100653"/>
            <a:ext cx="1705794" cy="2201686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A5014A3-034B-4837-83DD-DC336A1C7A6D}"/>
              </a:ext>
            </a:extLst>
          </p:cNvPr>
          <p:cNvSpPr/>
          <p:nvPr/>
        </p:nvSpPr>
        <p:spPr>
          <a:xfrm>
            <a:off x="9422112" y="2300970"/>
            <a:ext cx="2510117" cy="600725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Geometry</a:t>
            </a:r>
            <a:r>
              <a:rPr lang="ko-KR" altLang="en-US" dirty="0"/>
              <a:t> </a:t>
            </a:r>
            <a:r>
              <a:rPr lang="en-US" altLang="ko-KR" dirty="0"/>
              <a:t>Capture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FA184ED-15ED-4EF0-AA2A-D0E1DFDDF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5668" y="3636201"/>
            <a:ext cx="1929682" cy="2622524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90F77E0-28BD-4664-80E3-E1A14577BDD0}"/>
              </a:ext>
            </a:extLst>
          </p:cNvPr>
          <p:cNvSpPr/>
          <p:nvPr/>
        </p:nvSpPr>
        <p:spPr>
          <a:xfrm>
            <a:off x="9600235" y="6195927"/>
            <a:ext cx="2220748" cy="621883"/>
          </a:xfrm>
          <a:prstGeom prst="round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Rendering</a:t>
            </a:r>
            <a:endParaRPr lang="ko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DA18B55-EE47-4B69-B156-EFE09D094914}"/>
              </a:ext>
            </a:extLst>
          </p:cNvPr>
          <p:cNvCxnSpPr>
            <a:cxnSpLocks/>
          </p:cNvCxnSpPr>
          <p:nvPr/>
        </p:nvCxnSpPr>
        <p:spPr>
          <a:xfrm>
            <a:off x="3250108" y="4085122"/>
            <a:ext cx="1390938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7E8C26DD-4F41-412B-B68A-8CD5493B4DCE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 flipV="1">
            <a:off x="8262743" y="1201496"/>
            <a:ext cx="1472925" cy="2622524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3AC57FD-3939-4AE3-89FE-C68942DD11C3}"/>
              </a:ext>
            </a:extLst>
          </p:cNvPr>
          <p:cNvCxnSpPr>
            <a:cxnSpLocks/>
          </p:cNvCxnSpPr>
          <p:nvPr/>
        </p:nvCxnSpPr>
        <p:spPr>
          <a:xfrm>
            <a:off x="10697719" y="2956575"/>
            <a:ext cx="0" cy="57773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46125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01445"/>
            <a:ext cx="12192000" cy="677108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제안 프로젝트 </a:t>
            </a:r>
            <a:r>
              <a:rPr lang="en-US" altLang="ko-KR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First</a:t>
            </a:r>
            <a:endParaRPr lang="ko-KR" altLang="en-US" sz="4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78553"/>
            <a:ext cx="12192000" cy="369332"/>
          </a:xfrm>
          <a:prstGeom prst="rect">
            <a:avLst/>
          </a:prstGeom>
          <a:noFill/>
        </p:spPr>
        <p:txBody>
          <a:bodyPr wrap="square" lIns="360000" tIns="0" rIns="0" bIns="0" rtlCol="0" anchor="ctr" anchorCtr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연구 개발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861F3-6F82-48DD-A54A-1201B32CAE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088" y="123290"/>
            <a:ext cx="3383622" cy="735938"/>
          </a:xfrm>
          <a:prstGeom prst="rect">
            <a:avLst/>
          </a:prstGeom>
        </p:spPr>
      </p:pic>
      <p:sp>
        <p:nvSpPr>
          <p:cNvPr id="8" name="Title_Why,">
            <a:extLst>
              <a:ext uri="{FF2B5EF4-FFF2-40B4-BE49-F238E27FC236}">
                <a16:creationId xmlns:a16="http://schemas.microsoft.com/office/drawing/2014/main" id="{08C5125C-EC5B-40E8-97E8-9B1768B3832E}"/>
              </a:ext>
            </a:extLst>
          </p:cNvPr>
          <p:cNvSpPr txBox="1">
            <a:spLocks/>
          </p:cNvSpPr>
          <p:nvPr/>
        </p:nvSpPr>
        <p:spPr>
          <a:xfrm>
            <a:off x="527112" y="1820219"/>
            <a:ext cx="11541598" cy="41754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Light Stage Face Capture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알고리즘 개발 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현재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Light Stage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위한 하드웨어 제작 중이며 </a:t>
            </a:r>
            <a:b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Light Stage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시뮬레이션 프로그램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(Blender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python script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기반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개발 완료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시뮬레이션 상에서의 다양한 실험을 바탕으로 최적의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face capture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알고리즘 구현 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하드웨어 완성 후 하드웨어로 얻은 데이터를 바탕으로 구현한 알고리즘 적용 및 테스트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결과를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rendering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해보는 부분까지 구현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필요 지식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그래픽스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Image Processing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17639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01445"/>
            <a:ext cx="12192000" cy="677108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제안 프로젝트 </a:t>
            </a:r>
            <a:r>
              <a:rPr lang="en-US" altLang="ko-KR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Second</a:t>
            </a:r>
            <a:endParaRPr lang="ko-KR" altLang="en-US" sz="4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78553"/>
            <a:ext cx="12192000" cy="369332"/>
          </a:xfrm>
          <a:prstGeom prst="rect">
            <a:avLst/>
          </a:prstGeom>
          <a:noFill/>
        </p:spPr>
        <p:txBody>
          <a:bodyPr wrap="square" lIns="360000" tIns="0" rIns="0" bIns="0" rtlCol="0" anchor="ctr" anchorCtr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Deep Learning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기반의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CT Volume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하악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Segmentation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861F3-6F82-48DD-A54A-1201B32CAE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088" y="123290"/>
            <a:ext cx="3383622" cy="735938"/>
          </a:xfrm>
          <a:prstGeom prst="rect">
            <a:avLst/>
          </a:prstGeom>
        </p:spPr>
      </p:pic>
      <p:sp>
        <p:nvSpPr>
          <p:cNvPr id="26" name="Title_Why,">
            <a:extLst>
              <a:ext uri="{FF2B5EF4-FFF2-40B4-BE49-F238E27FC236}">
                <a16:creationId xmlns:a16="http://schemas.microsoft.com/office/drawing/2014/main" id="{47EBC6A0-B433-450B-ADD3-17DB8B77C176}"/>
              </a:ext>
            </a:extLst>
          </p:cNvPr>
          <p:cNvSpPr txBox="1">
            <a:spLocks/>
          </p:cNvSpPr>
          <p:nvPr/>
        </p:nvSpPr>
        <p:spPr>
          <a:xfrm>
            <a:off x="527112" y="1820219"/>
            <a:ext cx="11541598" cy="1867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CT volume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데이터를 학습시켜 이를 기반으로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상악과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하악을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b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fully auto segmentation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하는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deep learning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프레임워크 구현</a:t>
            </a:r>
            <a:b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필요 지식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Deep Learning,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 그래픽스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Image Processing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F0F28E-FB50-4F1C-8A75-249853049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117" y="3891416"/>
            <a:ext cx="3244279" cy="26415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21E223-D9EF-416A-8135-CA1AA5703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12" y="3890702"/>
            <a:ext cx="3441769" cy="264155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3F1A5E3-B265-4BF1-8C4D-DC27244EEF29}"/>
              </a:ext>
            </a:extLst>
          </p:cNvPr>
          <p:cNvSpPr/>
          <p:nvPr/>
        </p:nvSpPr>
        <p:spPr>
          <a:xfrm>
            <a:off x="4654193" y="4509946"/>
            <a:ext cx="3051425" cy="75460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10" descr="Deep learningì ëí ì´ë¯¸ì§ ê²ìê²°ê³¼">
            <a:extLst>
              <a:ext uri="{FF2B5EF4-FFF2-40B4-BE49-F238E27FC236}">
                <a16:creationId xmlns:a16="http://schemas.microsoft.com/office/drawing/2014/main" id="{45AA3975-BF72-4DCE-B3F6-742D644BD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85" y="5175243"/>
            <a:ext cx="1494630" cy="130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4792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01445"/>
            <a:ext cx="12192000" cy="677108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제안 프로젝트 </a:t>
            </a:r>
            <a:r>
              <a:rPr lang="en-US" altLang="ko-KR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Second</a:t>
            </a:r>
            <a:endParaRPr lang="ko-KR" altLang="en-US" sz="4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78553"/>
            <a:ext cx="12192000" cy="369332"/>
          </a:xfrm>
          <a:prstGeom prst="rect">
            <a:avLst/>
          </a:prstGeom>
          <a:noFill/>
        </p:spPr>
        <p:txBody>
          <a:bodyPr wrap="square" lIns="360000" tIns="0" rIns="0" bIns="0" rtlCol="0" anchor="ctr" anchorCtr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연구 개발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861F3-6F82-48DD-A54A-1201B32CAE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088" y="123290"/>
            <a:ext cx="3383622" cy="735938"/>
          </a:xfrm>
          <a:prstGeom prst="rect">
            <a:avLst/>
          </a:prstGeom>
        </p:spPr>
      </p:pic>
      <p:sp>
        <p:nvSpPr>
          <p:cNvPr id="26" name="Title_Why,">
            <a:extLst>
              <a:ext uri="{FF2B5EF4-FFF2-40B4-BE49-F238E27FC236}">
                <a16:creationId xmlns:a16="http://schemas.microsoft.com/office/drawing/2014/main" id="{47EBC6A0-B433-450B-ADD3-17DB8B77C176}"/>
              </a:ext>
            </a:extLst>
          </p:cNvPr>
          <p:cNvSpPr txBox="1">
            <a:spLocks/>
          </p:cNvSpPr>
          <p:nvPr/>
        </p:nvSpPr>
        <p:spPr>
          <a:xfrm>
            <a:off x="527112" y="1820219"/>
            <a:ext cx="11541598" cy="18671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CT volume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데이터를 입력으로 받아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상악과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하악을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segmentation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수행한 결과를 출력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사용자의 추가 개입이 없이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fully auto segmentation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을 목표로 개발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Deep learning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모델은 기존 논문에서 공개된 방법을 이용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Data annotation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부터 결과 확인까지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deep learning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 플로우 구현 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F62D6E-A44E-4CE0-B207-3B99C1E8F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117" y="3891416"/>
            <a:ext cx="3244279" cy="26415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80BD20-A03C-4320-B32B-8954B5619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12" y="3890702"/>
            <a:ext cx="3441769" cy="264155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25CFACC-F5DE-4282-9DD5-844AF0644CA6}"/>
              </a:ext>
            </a:extLst>
          </p:cNvPr>
          <p:cNvSpPr/>
          <p:nvPr/>
        </p:nvSpPr>
        <p:spPr>
          <a:xfrm>
            <a:off x="4654193" y="4509946"/>
            <a:ext cx="3051425" cy="75460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10" descr="Deep learningì ëí ì´ë¯¸ì§ ê²ìê²°ê³¼">
            <a:extLst>
              <a:ext uri="{FF2B5EF4-FFF2-40B4-BE49-F238E27FC236}">
                <a16:creationId xmlns:a16="http://schemas.microsoft.com/office/drawing/2014/main" id="{8106E581-2834-4A8A-94A0-0C045E047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685" y="5175243"/>
            <a:ext cx="1494630" cy="130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96385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01445"/>
            <a:ext cx="12192000" cy="677108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연구 개발 지도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861F3-6F82-48DD-A54A-1201B32CAE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088" y="123290"/>
            <a:ext cx="3383622" cy="735938"/>
          </a:xfrm>
          <a:prstGeom prst="rect">
            <a:avLst/>
          </a:prstGeom>
        </p:spPr>
      </p:pic>
      <p:sp>
        <p:nvSpPr>
          <p:cNvPr id="26" name="Title_Why,">
            <a:extLst>
              <a:ext uri="{FF2B5EF4-FFF2-40B4-BE49-F238E27FC236}">
                <a16:creationId xmlns:a16="http://schemas.microsoft.com/office/drawing/2014/main" id="{47EBC6A0-B433-450B-ADD3-17DB8B77C176}"/>
              </a:ext>
            </a:extLst>
          </p:cNvPr>
          <p:cNvSpPr txBox="1">
            <a:spLocks/>
          </p:cNvSpPr>
          <p:nvPr/>
        </p:nvSpPr>
        <p:spPr>
          <a:xfrm>
            <a:off x="527112" y="1820219"/>
            <a:ext cx="11541598" cy="294644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자문 교수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포항공과대학교 이승용 교수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(Computer Graphics, Computational Photogrammetry)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숭실대학교 이정진 교수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(Image Processing)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이화여자대학교 김영준 교수 </a:t>
            </a:r>
            <a:r>
              <a:rPr lang="en-US" altLang="ko-KR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(Computer Graphics, Physically-based Modeling and Animation)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관련 전공 </a:t>
            </a:r>
            <a:r>
              <a:rPr lang="ko-KR" altLang="en-US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석박사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연구원 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명 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(Graphics, Vision, Image Processing)</a:t>
            </a:r>
            <a:endParaRPr lang="ko-KR" alt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74648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IM"/>
          <p:cNvSpPr txBox="1"/>
          <p:nvPr/>
        </p:nvSpPr>
        <p:spPr>
          <a:xfrm>
            <a:off x="4649453" y="2751895"/>
            <a:ext cx="2893100" cy="135421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altLang="ko-KR" sz="8800" b="1" spc="267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Q &amp; A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E08196-B065-4D0E-A94E-85B1C4BE76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088" y="123290"/>
            <a:ext cx="3383622" cy="73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99255"/>
      </p:ext>
    </p:extLst>
  </p:cSld>
  <p:clrMapOvr>
    <a:masterClrMapping/>
  </p:clrMapOvr>
  <p:transition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Why,"/>
          <p:cNvSpPr txBox="1">
            <a:spLocks/>
          </p:cNvSpPr>
          <p:nvPr/>
        </p:nvSpPr>
        <p:spPr>
          <a:xfrm>
            <a:off x="645024" y="918883"/>
            <a:ext cx="2640466" cy="701731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회사 소개</a:t>
            </a:r>
          </a:p>
        </p:txBody>
      </p:sp>
      <p:sp>
        <p:nvSpPr>
          <p:cNvPr id="5" name="Title_Why,"/>
          <p:cNvSpPr txBox="1">
            <a:spLocks/>
          </p:cNvSpPr>
          <p:nvPr/>
        </p:nvSpPr>
        <p:spPr>
          <a:xfrm>
            <a:off x="1032075" y="1662033"/>
            <a:ext cx="10140918" cy="426405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 개발 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판매품 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의료용 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스캐너 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HW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 응용 프로그램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대표이사 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김진수 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기술부문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), </a:t>
            </a:r>
            <a:r>
              <a:rPr lang="ko-KR" altLang="en-US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최흥산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사업부문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직원 수 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33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명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소재지 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경기도 용인시 </a:t>
            </a:r>
            <a:r>
              <a:rPr lang="ko-KR" altLang="en-US" sz="28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수지구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신봉동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설립연도 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2011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8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월</a:t>
            </a:r>
            <a:endParaRPr lang="en-US" altLang="ko-KR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1B6E69-1C77-4F9D-9144-DC024C456E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088" y="123290"/>
            <a:ext cx="3383622" cy="735938"/>
          </a:xfrm>
          <a:prstGeom prst="rect">
            <a:avLst/>
          </a:prstGeom>
        </p:spPr>
      </p:pic>
      <p:pic>
        <p:nvPicPr>
          <p:cNvPr id="1026" name="Picture 2" descr="https://morpheus3d.co.kr/wp/wp-content/uploads/sites/4/2018/12/1128-1.png">
            <a:extLst>
              <a:ext uri="{FF2B5EF4-FFF2-40B4-BE49-F238E27FC236}">
                <a16:creationId xmlns:a16="http://schemas.microsoft.com/office/drawing/2014/main" id="{E47488B9-786B-42E7-916F-C71C6EE7E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776" y="4274049"/>
            <a:ext cx="4782934" cy="238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12708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811560"/>
            <a:ext cx="12192000" cy="677108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회사 소개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lIns="360000" tIns="0" rIns="0" bIns="0" rtlCol="0" anchor="ctr" anchorCtr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제품 소개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4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구조광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(Structured Light)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기반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스캐너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HW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 촬영 정합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SW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861F3-6F82-48DD-A54A-1201B32CAE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088" y="123290"/>
            <a:ext cx="3383622" cy="7359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D75E42-4734-4B2B-8C57-B11B3FB68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055" y="1588559"/>
            <a:ext cx="6009124" cy="38454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D4C70A9-C6A4-4711-9958-A959E97DF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700" y="1210985"/>
            <a:ext cx="294322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263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811560"/>
            <a:ext cx="12192000" cy="677108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회사 소개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lIns="360000" tIns="0" rIns="0" bIns="0" rtlCol="0" anchor="ctr" anchorCtr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제품 소개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치과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구강외과용 교정 및 수술을 위한 진단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시뮬레이션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SW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861F3-6F82-48DD-A54A-1201B32CAE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088" y="123290"/>
            <a:ext cx="3383622" cy="7359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1F28437-6A7F-4374-BF22-4109B0F44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95" y="1529987"/>
            <a:ext cx="6011001" cy="32559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0B8AF7-F3ED-40DC-BC74-51BF819992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104" y="3262082"/>
            <a:ext cx="4709540" cy="25328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77268E-BE83-45FA-AB1C-3CF3276ABF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398" y="1210985"/>
            <a:ext cx="3542090" cy="18770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B2F6B6-492F-4D03-926A-1DADD49B581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1" b="4473"/>
          <a:stretch/>
        </p:blipFill>
        <p:spPr>
          <a:xfrm>
            <a:off x="6549104" y="1260591"/>
            <a:ext cx="1646462" cy="182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5201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811560"/>
            <a:ext cx="12192000" cy="677108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회사 소개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lIns="360000" tIns="0" rIns="0" bIns="0" rtlCol="0" anchor="ctr" anchorCtr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제품 소개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피부과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성형외과용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얼굴 분석 및 시뮬레이션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SW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861F3-6F82-48DD-A54A-1201B32CAE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088" y="123290"/>
            <a:ext cx="3383622" cy="7359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39F248-09F0-4CEB-84FA-04E7D5971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613" y="923442"/>
            <a:ext cx="2285244" cy="28914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BC8F98-1E67-4DFD-9EB0-26A184158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36" y="859228"/>
            <a:ext cx="5575178" cy="30198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A540B43-4544-44CC-AB48-356BAC545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7064" y="3879115"/>
            <a:ext cx="2484341" cy="2891459"/>
          </a:xfrm>
          <a:prstGeom prst="rect">
            <a:avLst/>
          </a:prstGeom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A19A0B9E-5B44-4635-8DFF-3814CD71E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36" y="4089233"/>
            <a:ext cx="3275861" cy="1486525"/>
          </a:xfrm>
          <a:prstGeom prst="rect">
            <a:avLst/>
          </a:prstGeom>
        </p:spPr>
      </p:pic>
      <p:pic>
        <p:nvPicPr>
          <p:cNvPr id="17" name="그림 15">
            <a:extLst>
              <a:ext uri="{FF2B5EF4-FFF2-40B4-BE49-F238E27FC236}">
                <a16:creationId xmlns:a16="http://schemas.microsoft.com/office/drawing/2014/main" id="{55C544BC-6DAB-4F1F-9400-506267DFF5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0788" y="1114690"/>
            <a:ext cx="1697673" cy="2139011"/>
          </a:xfrm>
          <a:prstGeom prst="rect">
            <a:avLst/>
          </a:prstGeom>
        </p:spPr>
      </p:pic>
      <p:pic>
        <p:nvPicPr>
          <p:cNvPr id="18" name="그림 18">
            <a:extLst>
              <a:ext uri="{FF2B5EF4-FFF2-40B4-BE49-F238E27FC236}">
                <a16:creationId xmlns:a16="http://schemas.microsoft.com/office/drawing/2014/main" id="{B6538BBA-3A21-4CEC-8501-E54A711C77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9527" y="4110867"/>
            <a:ext cx="1717187" cy="1467364"/>
          </a:xfrm>
          <a:prstGeom prst="rect">
            <a:avLst/>
          </a:prstGeom>
        </p:spPr>
      </p:pic>
      <p:pic>
        <p:nvPicPr>
          <p:cNvPr id="19" name="그림 17">
            <a:extLst>
              <a:ext uri="{FF2B5EF4-FFF2-40B4-BE49-F238E27FC236}">
                <a16:creationId xmlns:a16="http://schemas.microsoft.com/office/drawing/2014/main" id="{1C7EE1AF-6F5C-499F-B83D-F8590309AA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0788" y="3555943"/>
            <a:ext cx="1697673" cy="201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1107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811560"/>
            <a:ext cx="12192000" cy="677108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회사 소개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lIns="360000" tIns="0" rIns="0" bIns="0" rtlCol="0" anchor="ctr" anchorCtr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사업 현황 및 비전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861F3-6F82-48DD-A54A-1201B32CAE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088" y="123290"/>
            <a:ext cx="3383622" cy="735938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EFBC0C26-E039-4754-97F3-0544001850CD}"/>
              </a:ext>
            </a:extLst>
          </p:cNvPr>
          <p:cNvGrpSpPr/>
          <p:nvPr/>
        </p:nvGrpSpPr>
        <p:grpSpPr>
          <a:xfrm>
            <a:off x="9150901" y="3308905"/>
            <a:ext cx="2847785" cy="2978458"/>
            <a:chOff x="1866258" y="3098307"/>
            <a:chExt cx="2847785" cy="2978458"/>
          </a:xfrm>
        </p:grpSpPr>
        <p:pic>
          <p:nvPicPr>
            <p:cNvPr id="14" name="그림 15">
              <a:extLst>
                <a:ext uri="{FF2B5EF4-FFF2-40B4-BE49-F238E27FC236}">
                  <a16:creationId xmlns:a16="http://schemas.microsoft.com/office/drawing/2014/main" id="{32D59A52-36EC-489D-B835-B08CFD35F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245143">
              <a:off x="3159094" y="3571465"/>
              <a:ext cx="1115383" cy="1411393"/>
            </a:xfrm>
            <a:prstGeom prst="rect">
              <a:avLst/>
            </a:prstGeom>
          </p:spPr>
        </p:pic>
        <p:pic>
          <p:nvPicPr>
            <p:cNvPr id="20" name="Picture 4" descr="dubai banner에 대한 이미지 검색결과">
              <a:extLst>
                <a:ext uri="{FF2B5EF4-FFF2-40B4-BE49-F238E27FC236}">
                  <a16:creationId xmlns:a16="http://schemas.microsoft.com/office/drawing/2014/main" id="{A7C33DCF-2A26-4427-A9CD-4C1AD7A60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256522">
              <a:off x="2801628" y="4932157"/>
              <a:ext cx="1116430" cy="294539"/>
            </a:xfrm>
            <a:prstGeom prst="rect">
              <a:avLst/>
            </a:prstGeom>
            <a:ln>
              <a:noFill/>
            </a:ln>
            <a:effectLst>
              <a:innerShdw blurRad="114300">
                <a:schemeClr val="bg1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iphone hand png에 대한 이미지 검색결과">
              <a:extLst>
                <a:ext uri="{FF2B5EF4-FFF2-40B4-BE49-F238E27FC236}">
                  <a16:creationId xmlns:a16="http://schemas.microsoft.com/office/drawing/2014/main" id="{907BB2A1-54B7-409E-839D-4CE3E286D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258" y="3098307"/>
              <a:ext cx="2847785" cy="2978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A776EDB5-741C-4B93-A923-8BA5503D2E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4075" y="1135507"/>
            <a:ext cx="2818951" cy="16812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86D19BA-CC86-4419-A828-BA6C5EE639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8616" y="3201838"/>
            <a:ext cx="4827640" cy="275492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CF5AC6E-3099-49ED-B2E7-5FDB38ADEE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139" y="2663492"/>
            <a:ext cx="3609998" cy="2753080"/>
          </a:xfrm>
          <a:prstGeom prst="rect">
            <a:avLst/>
          </a:prstGeom>
        </p:spPr>
      </p:pic>
      <p:pic>
        <p:nvPicPr>
          <p:cNvPr id="25" name="Picture 3">
            <a:extLst>
              <a:ext uri="{FF2B5EF4-FFF2-40B4-BE49-F238E27FC236}">
                <a16:creationId xmlns:a16="http://schemas.microsoft.com/office/drawing/2014/main" id="{F21347BA-DDAC-49C7-881D-25EFAF8F8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037752" y="3018752"/>
            <a:ext cx="1652633" cy="293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itle_Why,">
            <a:extLst>
              <a:ext uri="{FF2B5EF4-FFF2-40B4-BE49-F238E27FC236}">
                <a16:creationId xmlns:a16="http://schemas.microsoft.com/office/drawing/2014/main" id="{47EBC6A0-B433-450B-ADD3-17DB8B77C176}"/>
              </a:ext>
            </a:extLst>
          </p:cNvPr>
          <p:cNvSpPr txBox="1">
            <a:spLocks/>
          </p:cNvSpPr>
          <p:nvPr/>
        </p:nvSpPr>
        <p:spPr>
          <a:xfrm>
            <a:off x="306139" y="677398"/>
            <a:ext cx="10140918" cy="184101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 세계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1000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 대학 및 로컬 병원에 제품 판매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이미징 서비스를 통한 대규모 얼굴 데이터 확보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대규모 얼굴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기반으로 한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 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얼굴 플랫폼 사업 추진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54773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811560"/>
            <a:ext cx="12192000" cy="677108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회사 소개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2192000" cy="369332"/>
          </a:xfrm>
          <a:prstGeom prst="rect">
            <a:avLst/>
          </a:prstGeom>
          <a:noFill/>
        </p:spPr>
        <p:txBody>
          <a:bodyPr wrap="square" lIns="360000" tIns="0" rIns="0" bIns="0" rtlCol="0" anchor="ctr" anchorCtr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Biz Model &amp; Strategy</a:t>
            </a:r>
            <a:endParaRPr lang="ko-KR" altLang="en-US" sz="2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861F3-6F82-48DD-A54A-1201B32CAE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088" y="123290"/>
            <a:ext cx="3383622" cy="7359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A9DB94-CACD-4E6F-BB9F-3973D6857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10" y="859228"/>
            <a:ext cx="10004980" cy="568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818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87615"/>
            <a:ext cx="12192000" cy="677108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2018 1</a:t>
            </a:r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학기 사례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164723"/>
            <a:ext cx="12192000" cy="369332"/>
          </a:xfrm>
          <a:prstGeom prst="rect">
            <a:avLst/>
          </a:prstGeom>
          <a:noFill/>
        </p:spPr>
        <p:txBody>
          <a:bodyPr wrap="square" lIns="360000" tIns="0" rIns="0" bIns="0" rtlCol="0" anchor="ctr" anchorCtr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사진 기반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얼굴 생성 모바일 앱 개발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861F3-6F82-48DD-A54A-1201B32CAE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088" y="123290"/>
            <a:ext cx="3383622" cy="735938"/>
          </a:xfrm>
          <a:prstGeom prst="rect">
            <a:avLst/>
          </a:prstGeom>
        </p:spPr>
      </p:pic>
      <p:sp>
        <p:nvSpPr>
          <p:cNvPr id="26" name="Title_Why,">
            <a:extLst>
              <a:ext uri="{FF2B5EF4-FFF2-40B4-BE49-F238E27FC236}">
                <a16:creationId xmlns:a16="http://schemas.microsoft.com/office/drawing/2014/main" id="{47EBC6A0-B433-450B-ADD3-17DB8B77C176}"/>
              </a:ext>
            </a:extLst>
          </p:cNvPr>
          <p:cNvSpPr txBox="1">
            <a:spLocks/>
          </p:cNvSpPr>
          <p:nvPr/>
        </p:nvSpPr>
        <p:spPr>
          <a:xfrm>
            <a:off x="522658" y="1817149"/>
            <a:ext cx="7340909" cy="956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총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차례 모여 체계적인 연구개발 지도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여름 방학 프로젝트 진행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35CFD35-402F-4EC3-B919-59E4B3E3D8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83" y="4268076"/>
            <a:ext cx="2390313" cy="13530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ABC1F2-8D2B-4689-A3A2-243C3A8271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6" y="5104213"/>
            <a:ext cx="2532355" cy="14334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D9C606F-FA88-4229-95B1-E5BF70247E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7" y="3379727"/>
            <a:ext cx="2532355" cy="1433408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F6F34FF-335F-44B0-B513-7350A78619BD}"/>
              </a:ext>
            </a:extLst>
          </p:cNvPr>
          <p:cNvSpPr/>
          <p:nvPr/>
        </p:nvSpPr>
        <p:spPr>
          <a:xfrm>
            <a:off x="6320901" y="4702495"/>
            <a:ext cx="834501" cy="48416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CC3B902-D388-462C-91FA-3577FF7D8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1143" y="2300901"/>
            <a:ext cx="2762157" cy="31198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E94559-DA0B-4284-823F-72AD313376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0909" y="3490625"/>
            <a:ext cx="2909286" cy="324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0582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87615"/>
            <a:ext cx="12192000" cy="677108"/>
          </a:xfrm>
          <a:prstGeom prst="rect">
            <a:avLst/>
          </a:prstGeom>
          <a:noFill/>
        </p:spPr>
        <p:txBody>
          <a:bodyPr wrap="square" lIns="180000" tIns="0" rIns="0" bIns="0" rtlCol="0" anchor="ctr" anchorCtr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2018 2</a:t>
            </a:r>
            <a:r>
              <a:rPr lang="ko-KR" altLang="en-US" sz="4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학기 사례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164723"/>
            <a:ext cx="12192000" cy="369332"/>
          </a:xfrm>
          <a:prstGeom prst="rect">
            <a:avLst/>
          </a:prstGeom>
          <a:noFill/>
        </p:spPr>
        <p:txBody>
          <a:bodyPr wrap="square" lIns="360000" tIns="0" rIns="0" bIns="0" rtlCol="0" anchor="ctr" anchorCtr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물리 기반 </a:t>
            </a:r>
            <a:r>
              <a:rPr lang="en-US" altLang="ko-KR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 </a:t>
            </a:r>
            <a:r>
              <a:rPr lang="ko-KR" altLang="en-US" sz="24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가슴 시뮬레이션 시스템 개발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861F3-6F82-48DD-A54A-1201B32CAE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088" y="123290"/>
            <a:ext cx="3383622" cy="735938"/>
          </a:xfrm>
          <a:prstGeom prst="rect">
            <a:avLst/>
          </a:prstGeom>
        </p:spPr>
      </p:pic>
      <p:sp>
        <p:nvSpPr>
          <p:cNvPr id="26" name="Title_Why,">
            <a:extLst>
              <a:ext uri="{FF2B5EF4-FFF2-40B4-BE49-F238E27FC236}">
                <a16:creationId xmlns:a16="http://schemas.microsoft.com/office/drawing/2014/main" id="{47EBC6A0-B433-450B-ADD3-17DB8B77C176}"/>
              </a:ext>
            </a:extLst>
          </p:cNvPr>
          <p:cNvSpPr txBox="1">
            <a:spLocks/>
          </p:cNvSpPr>
          <p:nvPr/>
        </p:nvSpPr>
        <p:spPr>
          <a:xfrm>
            <a:off x="522658" y="1817149"/>
            <a:ext cx="7340909" cy="141782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</a:t>
            </a: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스캐너로 촬영한 가슴의 </a:t>
            </a:r>
            <a: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3D </a:t>
            </a:r>
            <a:r>
              <a:rPr lang="ko-KR" altLang="en-US" sz="2000" dirty="0" err="1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메쉬에</a:t>
            </a:r>
            <a:b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물리 기반의 변형 알고리즘을 적용하여</a:t>
            </a:r>
            <a:br>
              <a:rPr lang="en-US" altLang="ko-KR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사실감 있는 가슴 볼륨의 변화를 시뮬레이션</a:t>
            </a:r>
            <a:endParaRPr lang="en-US" altLang="ko-KR" sz="20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3393EF-A3C9-4E15-BA88-EFFDE2E89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58" y="4675431"/>
            <a:ext cx="2511600" cy="1388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6DDC3D-841B-4A12-A626-D0FDABC5D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292" y="1164723"/>
            <a:ext cx="5068050" cy="2833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624025-04A5-4F49-85DA-EB60CB802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1292" y="4921831"/>
            <a:ext cx="5068050" cy="1142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19644C-DAC3-4399-A77A-158C4FD8C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125" y="4675431"/>
            <a:ext cx="2601300" cy="14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386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10103</TotalTime>
  <Words>606</Words>
  <Application>Microsoft Office PowerPoint</Application>
  <PresentationFormat>와이드스크린</PresentationFormat>
  <Paragraphs>97</Paragraphs>
  <Slides>18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Arial</vt:lpstr>
      <vt:lpstr>맑은 고딕</vt:lpstr>
      <vt:lpstr>HY헤드라인M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Roh</dc:creator>
  <cp:lastModifiedBy>Shim JaeHun</cp:lastModifiedBy>
  <cp:revision>429</cp:revision>
  <dcterms:created xsi:type="dcterms:W3CDTF">2014-07-17T10:42:41Z</dcterms:created>
  <dcterms:modified xsi:type="dcterms:W3CDTF">2020-03-19T04:34:12Z</dcterms:modified>
</cp:coreProperties>
</file>